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257" r:id="rId3"/>
    <p:sldId id="258" r:id="rId4"/>
    <p:sldId id="259" r:id="rId5"/>
    <p:sldId id="260" r:id="rId6"/>
    <p:sldId id="261" r:id="rId7"/>
    <p:sldId id="266" r:id="rId8"/>
    <p:sldId id="262" r:id="rId9"/>
    <p:sldId id="263" r:id="rId10"/>
    <p:sldId id="265" r:id="rId11"/>
    <p:sldId id="267" r:id="rId12"/>
    <p:sldId id="268" r:id="rId13"/>
    <p:sldId id="269" r:id="rId14"/>
    <p:sldId id="271"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6"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4260D-A9C4-451E-BBA0-70E05B5474BD}" type="datetimeFigureOut">
              <a:rPr lang="en-AU" smtClean="0"/>
              <a:t>3/07/2025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796C9-1825-4D65-A7C5-A0EC6C4C4052}" type="slidenum">
              <a:rPr lang="en-AU" smtClean="0"/>
              <a:t>‹#›</a:t>
            </a:fld>
            <a:endParaRPr lang="en-AU" dirty="0"/>
          </a:p>
        </p:txBody>
      </p:sp>
    </p:spTree>
    <p:extLst>
      <p:ext uri="{BB962C8B-B14F-4D97-AF65-F5344CB8AC3E}">
        <p14:creationId xmlns:p14="http://schemas.microsoft.com/office/powerpoint/2010/main" val="355393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796C9-1825-4D65-A7C5-A0EC6C4C4052}" type="slidenum">
              <a:rPr lang="en-AU" smtClean="0"/>
              <a:t>4</a:t>
            </a:fld>
            <a:endParaRPr lang="en-AU" dirty="0"/>
          </a:p>
        </p:txBody>
      </p:sp>
    </p:spTree>
    <p:extLst>
      <p:ext uri="{BB962C8B-B14F-4D97-AF65-F5344CB8AC3E}">
        <p14:creationId xmlns:p14="http://schemas.microsoft.com/office/powerpoint/2010/main" val="125746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165775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161101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83284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36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153122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4"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569884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4"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55952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138876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282389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112140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30716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326906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265310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3"/>
          <p:cNvSpPr>
            <a:spLocks noGrp="1"/>
          </p:cNvSpPr>
          <p:nvPr>
            <p:ph type="ftr" sz="quarter" idx="11"/>
          </p:nvPr>
        </p:nvSpPr>
        <p:spPr/>
        <p:txBody>
          <a:bodyPr/>
          <a:lstStyle/>
          <a:p>
            <a:endParaRPr lang="en-AU" dirty="0"/>
          </a:p>
        </p:txBody>
      </p:sp>
      <p:sp>
        <p:nvSpPr>
          <p:cNvPr id="6" name="Slide Number Placeholder 4"/>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49721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2"/>
          <p:cNvSpPr>
            <a:spLocks noGrp="1"/>
          </p:cNvSpPr>
          <p:nvPr>
            <p:ph type="ftr" sz="quarter" idx="11"/>
          </p:nvPr>
        </p:nvSpPr>
        <p:spPr/>
        <p:txBody>
          <a:bodyPr/>
          <a:lstStyle/>
          <a:p>
            <a:endParaRPr lang="en-AU" dirty="0"/>
          </a:p>
        </p:txBody>
      </p:sp>
      <p:sp>
        <p:nvSpPr>
          <p:cNvPr id="6" name="Slide Number Placeholder 3"/>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60591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5" name="Footer Placeholder 5"/>
          <p:cNvSpPr>
            <a:spLocks noGrp="1"/>
          </p:cNvSpPr>
          <p:nvPr>
            <p:ph type="ftr" sz="quarter" idx="11"/>
          </p:nvPr>
        </p:nvSpPr>
        <p:spPr/>
        <p:txBody>
          <a:bodyPr/>
          <a:lstStyle/>
          <a:p>
            <a:endParaRPr lang="en-AU" dirty="0"/>
          </a:p>
        </p:txBody>
      </p:sp>
      <p:sp>
        <p:nvSpPr>
          <p:cNvPr id="6" name="Slide Number Placeholder 6"/>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98747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29C757-21F6-4CD4-91CA-D21F82B789B1}" type="datetimeFigureOut">
              <a:rPr lang="en-AU" smtClean="0"/>
              <a:t>3/07/2025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D90FF53-5901-4C8A-83B6-6A233CF9268B}" type="slidenum">
              <a:rPr lang="en-AU" smtClean="0"/>
              <a:t>‹#›</a:t>
            </a:fld>
            <a:endParaRPr lang="en-AU" dirty="0"/>
          </a:p>
        </p:txBody>
      </p:sp>
    </p:spTree>
    <p:extLst>
      <p:ext uri="{BB962C8B-B14F-4D97-AF65-F5344CB8AC3E}">
        <p14:creationId xmlns:p14="http://schemas.microsoft.com/office/powerpoint/2010/main" val="339528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29C757-21F6-4CD4-91CA-D21F82B789B1}" type="datetimeFigureOut">
              <a:rPr lang="en-AU" smtClean="0"/>
              <a:t>3/07/2025</a:t>
            </a:fld>
            <a:endParaRPr lang="en-A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90FF53-5901-4C8A-83B6-6A233CF9268B}" type="slidenum">
              <a:rPr lang="en-AU" smtClean="0"/>
              <a:t>‹#›</a:t>
            </a:fld>
            <a:endParaRPr lang="en-AU" dirty="0"/>
          </a:p>
        </p:txBody>
      </p:sp>
    </p:spTree>
    <p:extLst>
      <p:ext uri="{BB962C8B-B14F-4D97-AF65-F5344CB8AC3E}">
        <p14:creationId xmlns:p14="http://schemas.microsoft.com/office/powerpoint/2010/main" val="49051264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1F50B3-4B58-42B5-B95C-186900907CB3}"/>
              </a:ext>
            </a:extLst>
          </p:cNvPr>
          <p:cNvSpPr>
            <a:spLocks noGrp="1"/>
          </p:cNvSpPr>
          <p:nvPr>
            <p:ph type="ctrTitle"/>
          </p:nvPr>
        </p:nvSpPr>
        <p:spPr>
          <a:xfrm>
            <a:off x="3681011" y="-166255"/>
            <a:ext cx="9144000" cy="1655762"/>
          </a:xfrm>
        </p:spPr>
        <p:txBody>
          <a:bodyPr>
            <a:normAutofit fontScale="90000"/>
          </a:bodyPr>
          <a:lstStyle/>
          <a:p>
            <a:pPr algn="ctr"/>
            <a:r>
              <a:rPr lang="en-US" sz="5400" b="1" dirty="0">
                <a:solidFill>
                  <a:schemeClr val="bg1"/>
                </a:solidFill>
              </a:rPr>
              <a:t>MAAC MONTHLY FISHING COMPETITIONS</a:t>
            </a:r>
            <a:endParaRPr lang="en-AU" sz="5400" b="1" dirty="0">
              <a:solidFill>
                <a:schemeClr val="bg1"/>
              </a:solidFill>
            </a:endParaRPr>
          </a:p>
        </p:txBody>
      </p:sp>
      <p:sp>
        <p:nvSpPr>
          <p:cNvPr id="3" name="Subtitle 2">
            <a:extLst>
              <a:ext uri="{FF2B5EF4-FFF2-40B4-BE49-F238E27FC236}">
                <a16:creationId xmlns:a16="http://schemas.microsoft.com/office/drawing/2014/main" id="{749A60AC-577E-4E5B-AE55-F73121ED40BC}"/>
              </a:ext>
            </a:extLst>
          </p:cNvPr>
          <p:cNvSpPr>
            <a:spLocks noGrp="1"/>
          </p:cNvSpPr>
          <p:nvPr>
            <p:ph type="subTitle" idx="1"/>
          </p:nvPr>
        </p:nvSpPr>
        <p:spPr>
          <a:xfrm>
            <a:off x="5061527" y="5043053"/>
            <a:ext cx="9144000" cy="1717681"/>
          </a:xfrm>
        </p:spPr>
        <p:txBody>
          <a:bodyPr>
            <a:noAutofit/>
          </a:bodyPr>
          <a:lstStyle/>
          <a:p>
            <a:pPr algn="l"/>
            <a:r>
              <a:rPr lang="en-US" b="1" dirty="0">
                <a:solidFill>
                  <a:schemeClr val="bg1"/>
                </a:solidFill>
              </a:rPr>
              <a:t>ITS AS EASY AS:</a:t>
            </a:r>
          </a:p>
          <a:p>
            <a:pPr algn="just"/>
            <a:r>
              <a:rPr lang="en-US" b="1" dirty="0">
                <a:solidFill>
                  <a:schemeClr val="bg1"/>
                </a:solidFill>
              </a:rPr>
              <a:t>1. COMPLETE AND LODGE ENTRY FORM</a:t>
            </a:r>
          </a:p>
          <a:p>
            <a:pPr algn="just"/>
            <a:r>
              <a:rPr lang="en-US" b="1" dirty="0">
                <a:solidFill>
                  <a:schemeClr val="bg1"/>
                </a:solidFill>
              </a:rPr>
              <a:t>2. LOG ON</a:t>
            </a:r>
          </a:p>
          <a:p>
            <a:pPr algn="just"/>
            <a:r>
              <a:rPr lang="en-US" b="1" dirty="0">
                <a:solidFill>
                  <a:schemeClr val="bg1"/>
                </a:solidFill>
              </a:rPr>
              <a:t>3. LOG OFF AND WEIGH YOUR CATCH IN</a:t>
            </a:r>
            <a:endParaRPr lang="en-AU" b="1" dirty="0">
              <a:solidFill>
                <a:schemeClr val="bg1"/>
              </a:solidFill>
            </a:endParaRPr>
          </a:p>
        </p:txBody>
      </p:sp>
    </p:spTree>
    <p:extLst>
      <p:ext uri="{BB962C8B-B14F-4D97-AF65-F5344CB8AC3E}">
        <p14:creationId xmlns:p14="http://schemas.microsoft.com/office/powerpoint/2010/main" val="301579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CE8B-25DD-49F7-9260-3FCA933ED328}"/>
              </a:ext>
            </a:extLst>
          </p:cNvPr>
          <p:cNvSpPr>
            <a:spLocks noGrp="1"/>
          </p:cNvSpPr>
          <p:nvPr>
            <p:ph type="title"/>
          </p:nvPr>
        </p:nvSpPr>
        <p:spPr/>
        <p:txBody>
          <a:bodyPr/>
          <a:lstStyle/>
          <a:p>
            <a:r>
              <a:rPr lang="en-US" b="1" dirty="0"/>
              <a:t>3. LOG OFF AND WEIGH IN</a:t>
            </a:r>
            <a:endParaRPr lang="en-AU" b="1" dirty="0"/>
          </a:p>
        </p:txBody>
      </p:sp>
      <p:sp>
        <p:nvSpPr>
          <p:cNvPr id="3" name="Content Placeholder 2">
            <a:extLst>
              <a:ext uri="{FF2B5EF4-FFF2-40B4-BE49-F238E27FC236}">
                <a16:creationId xmlns:a16="http://schemas.microsoft.com/office/drawing/2014/main" id="{F0FC3710-78F8-4FB9-8358-8377EC8C25F0}"/>
              </a:ext>
            </a:extLst>
          </p:cNvPr>
          <p:cNvSpPr>
            <a:spLocks noGrp="1"/>
          </p:cNvSpPr>
          <p:nvPr>
            <p:ph idx="1"/>
          </p:nvPr>
        </p:nvSpPr>
        <p:spPr/>
        <p:txBody>
          <a:bodyPr/>
          <a:lstStyle/>
          <a:p>
            <a:pPr marL="0" indent="0">
              <a:buNone/>
            </a:pPr>
            <a:r>
              <a:rPr lang="en-US" b="1" dirty="0"/>
              <a:t>LOG OFF:</a:t>
            </a:r>
          </a:p>
          <a:p>
            <a:r>
              <a:rPr lang="en-US" dirty="0"/>
              <a:t>ANGLERS MUST LOG OFF BY 4.30PM. FAILURE TO LOG OFF WILL RESULT IN BOTH THE SKIPPER AND CREW BEING DISQUALIFIED.</a:t>
            </a:r>
          </a:p>
          <a:p>
            <a:r>
              <a:rPr lang="en-US" dirty="0"/>
              <a:t>ANGLERS CAN LOG OFF VIA MOBILE 0434 811 733, VHF RADIO CH 73 (SAME OPTIONS AS LOGGING ON).</a:t>
            </a:r>
          </a:p>
          <a:p>
            <a:pPr marL="0" indent="0">
              <a:buNone/>
            </a:pPr>
            <a:endParaRPr lang="en-US" dirty="0"/>
          </a:p>
          <a:p>
            <a:endParaRPr lang="en-US" dirty="0"/>
          </a:p>
          <a:p>
            <a:endParaRPr lang="en-AU" dirty="0"/>
          </a:p>
        </p:txBody>
      </p:sp>
    </p:spTree>
    <p:extLst>
      <p:ext uri="{BB962C8B-B14F-4D97-AF65-F5344CB8AC3E}">
        <p14:creationId xmlns:p14="http://schemas.microsoft.com/office/powerpoint/2010/main" val="158479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C258-C410-4770-9AA7-63FAF8F5064A}"/>
              </a:ext>
            </a:extLst>
          </p:cNvPr>
          <p:cNvSpPr>
            <a:spLocks noGrp="1"/>
          </p:cNvSpPr>
          <p:nvPr>
            <p:ph type="title"/>
          </p:nvPr>
        </p:nvSpPr>
        <p:spPr/>
        <p:txBody>
          <a:bodyPr/>
          <a:lstStyle/>
          <a:p>
            <a:r>
              <a:rPr lang="en-US" b="1" dirty="0"/>
              <a:t>3. WEIGH IN</a:t>
            </a:r>
            <a:endParaRPr lang="en-AU" b="1" dirty="0"/>
          </a:p>
        </p:txBody>
      </p:sp>
      <p:sp>
        <p:nvSpPr>
          <p:cNvPr id="3" name="Content Placeholder 2">
            <a:extLst>
              <a:ext uri="{FF2B5EF4-FFF2-40B4-BE49-F238E27FC236}">
                <a16:creationId xmlns:a16="http://schemas.microsoft.com/office/drawing/2014/main" id="{326DD7F6-E843-46BC-9030-046EF2A5B6FE}"/>
              </a:ext>
            </a:extLst>
          </p:cNvPr>
          <p:cNvSpPr>
            <a:spLocks noGrp="1"/>
          </p:cNvSpPr>
          <p:nvPr>
            <p:ph idx="1"/>
          </p:nvPr>
        </p:nvSpPr>
        <p:spPr>
          <a:xfrm>
            <a:off x="1104293" y="1737958"/>
            <a:ext cx="8946541" cy="4195481"/>
          </a:xfrm>
        </p:spPr>
        <p:txBody>
          <a:bodyPr/>
          <a:lstStyle/>
          <a:p>
            <a:r>
              <a:rPr lang="en-US" dirty="0"/>
              <a:t>ANGLERS ARE ABLE TO WEIGH IN THEIR CATCHES FROM 12.00PM.</a:t>
            </a:r>
          </a:p>
          <a:p>
            <a:r>
              <a:rPr lang="en-US" dirty="0"/>
              <a:t>ANGLERS MUST BE IN THE WEIGH IN QUEUE AT THE BOAT SHED BY 4.00PM. </a:t>
            </a:r>
          </a:p>
          <a:p>
            <a:r>
              <a:rPr lang="en-US" dirty="0"/>
              <a:t>INDIVIDUAL CATCHES MUST BE SEPARATED BEFORE BEING PRESENTED AT THE WEIGH IN.</a:t>
            </a:r>
          </a:p>
          <a:p>
            <a:r>
              <a:rPr lang="en-US" dirty="0"/>
              <a:t>COMMITTEE MEMBERS WILL BE AVAILABLE TO HELP FIRST TIME ANGLERS THROUGH THE PROCESS.</a:t>
            </a:r>
          </a:p>
          <a:p>
            <a:r>
              <a:rPr lang="en-US" dirty="0"/>
              <a:t>FISH MUST BE BAGGED IN A HESSIAN BAG OR NATURAL FIBER BAG </a:t>
            </a:r>
            <a:r>
              <a:rPr lang="en-US" b="1" u="sng" dirty="0"/>
              <a:t>NOT PLASTIC.</a:t>
            </a:r>
          </a:p>
          <a:p>
            <a:r>
              <a:rPr lang="en-US" dirty="0"/>
              <a:t>AFTER HAVING THEIR CATCH WEIGHED IN, ANGLERS GET A FREE BEER (OR WINE)</a:t>
            </a:r>
          </a:p>
          <a:p>
            <a:endParaRPr lang="en-AU" dirty="0"/>
          </a:p>
        </p:txBody>
      </p:sp>
    </p:spTree>
    <p:extLst>
      <p:ext uri="{BB962C8B-B14F-4D97-AF65-F5344CB8AC3E}">
        <p14:creationId xmlns:p14="http://schemas.microsoft.com/office/powerpoint/2010/main" val="286700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984D-48AF-4F36-B59D-48081A70CA58}"/>
              </a:ext>
            </a:extLst>
          </p:cNvPr>
          <p:cNvSpPr>
            <a:spLocks noGrp="1"/>
          </p:cNvSpPr>
          <p:nvPr>
            <p:ph type="title"/>
          </p:nvPr>
        </p:nvSpPr>
        <p:spPr/>
        <p:txBody>
          <a:bodyPr>
            <a:normAutofit/>
          </a:bodyPr>
          <a:lstStyle/>
          <a:p>
            <a:r>
              <a:rPr lang="en-US" sz="4000" b="1" dirty="0"/>
              <a:t>3. WEIGH IN – PRIZES AND THE SCORING SYSTEM </a:t>
            </a:r>
            <a:endParaRPr lang="en-AU" sz="4000" dirty="0"/>
          </a:p>
        </p:txBody>
      </p:sp>
      <p:sp>
        <p:nvSpPr>
          <p:cNvPr id="3" name="Content Placeholder 2">
            <a:extLst>
              <a:ext uri="{FF2B5EF4-FFF2-40B4-BE49-F238E27FC236}">
                <a16:creationId xmlns:a16="http://schemas.microsoft.com/office/drawing/2014/main" id="{9E762222-23B0-410E-A58D-F70BEFF6E474}"/>
              </a:ext>
            </a:extLst>
          </p:cNvPr>
          <p:cNvSpPr>
            <a:spLocks noGrp="1"/>
          </p:cNvSpPr>
          <p:nvPr>
            <p:ph idx="1"/>
          </p:nvPr>
        </p:nvSpPr>
        <p:spPr/>
        <p:txBody>
          <a:bodyPr>
            <a:normAutofit fontScale="92500" lnSpcReduction="10000"/>
          </a:bodyPr>
          <a:lstStyle/>
          <a:p>
            <a:pPr marL="0" indent="0">
              <a:buNone/>
            </a:pPr>
            <a:r>
              <a:rPr lang="en-US" dirty="0"/>
              <a:t>MONTHLY PRIZES FALL INTO TWO CATEGORIES:</a:t>
            </a:r>
          </a:p>
          <a:p>
            <a:pPr marL="514350" indent="-514350">
              <a:buFont typeface="+mj-lt"/>
              <a:buAutoNum type="arabicPeriod"/>
            </a:pPr>
            <a:r>
              <a:rPr lang="en-US" dirty="0"/>
              <a:t>THE HEAVIEST FISH FOR CATEGORIES OF HERRING, GARFISH, SAND WHITING, KING GEORGE WHITING, FLATHEAD, TAILOR, SKIPPY, SAMSON FISH AND SHARKS. PRIZES ARE ALSO AWARDED FOR THE HEAVIEST PINK SNAPPER, DHUFISH, BREAKSEA COD, AND BALDCHIN GROPER – OUTSIDE OF THE DEMERSAL BAN.</a:t>
            </a:r>
          </a:p>
          <a:p>
            <a:pPr marL="514350" indent="-514350">
              <a:buFont typeface="+mj-lt"/>
              <a:buAutoNum type="arabicPeriod"/>
            </a:pPr>
            <a:r>
              <a:rPr lang="en-US" dirty="0"/>
              <a:t>CATEGORIES OF ANGLERS (E.G. VETERANS, DOUBLES) WHO RECORD THE HIGHEST SCORE FOR THEIR PARTICULAR CATEGORY. THE SCORING SYSTEM IS BASED ON TWO POINTS PER SPECIES OF FISH AND ONE POINT FOR EACH KILO OF TOTAL WEIGHT.</a:t>
            </a:r>
          </a:p>
          <a:p>
            <a:pPr marL="0" indent="0">
              <a:buNone/>
            </a:pPr>
            <a:endParaRPr lang="en-US" dirty="0"/>
          </a:p>
          <a:p>
            <a:pPr marL="457200" lvl="1" indent="0">
              <a:buNone/>
            </a:pPr>
            <a:r>
              <a:rPr lang="en-US" dirty="0"/>
              <a:t>FOR EXAMPLE, IF AN ANGLER CAUGHT 5 SPECIES AND HIS/HER TOTAL CATCH WEIGHED 6 KILOS – HIS/HER SCORE WOULD BE  31 POINTS (5 x 5 + 6).</a:t>
            </a:r>
            <a:endParaRPr lang="en-AU" dirty="0"/>
          </a:p>
        </p:txBody>
      </p:sp>
    </p:spTree>
    <p:extLst>
      <p:ext uri="{BB962C8B-B14F-4D97-AF65-F5344CB8AC3E}">
        <p14:creationId xmlns:p14="http://schemas.microsoft.com/office/powerpoint/2010/main" val="326907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EB55-D284-42BB-8F99-F503072E2CE3}"/>
              </a:ext>
            </a:extLst>
          </p:cNvPr>
          <p:cNvSpPr>
            <a:spLocks noGrp="1"/>
          </p:cNvSpPr>
          <p:nvPr>
            <p:ph type="title"/>
          </p:nvPr>
        </p:nvSpPr>
        <p:spPr>
          <a:xfrm>
            <a:off x="645160" y="432398"/>
            <a:ext cx="9404723" cy="1400530"/>
          </a:xfrm>
        </p:spPr>
        <p:txBody>
          <a:bodyPr>
            <a:normAutofit/>
          </a:bodyPr>
          <a:lstStyle/>
          <a:p>
            <a:r>
              <a:rPr lang="en-US" sz="3600" b="1" dirty="0"/>
              <a:t>3. WEIGH IN – PRIZES AND THE SCORING SYSTEM (CONT)</a:t>
            </a:r>
            <a:endParaRPr lang="en-AU" sz="3600" dirty="0"/>
          </a:p>
        </p:txBody>
      </p:sp>
      <p:sp>
        <p:nvSpPr>
          <p:cNvPr id="3" name="Content Placeholder 2">
            <a:extLst>
              <a:ext uri="{FF2B5EF4-FFF2-40B4-BE49-F238E27FC236}">
                <a16:creationId xmlns:a16="http://schemas.microsoft.com/office/drawing/2014/main" id="{0CC0367A-5DA9-4573-AB9A-35B1A2779F96}"/>
              </a:ext>
            </a:extLst>
          </p:cNvPr>
          <p:cNvSpPr>
            <a:spLocks noGrp="1"/>
          </p:cNvSpPr>
          <p:nvPr>
            <p:ph idx="1"/>
          </p:nvPr>
        </p:nvSpPr>
        <p:spPr>
          <a:xfrm>
            <a:off x="726440" y="1953110"/>
            <a:ext cx="10515600" cy="3827930"/>
          </a:xfrm>
        </p:spPr>
        <p:txBody>
          <a:bodyPr>
            <a:normAutofit/>
          </a:bodyPr>
          <a:lstStyle/>
          <a:p>
            <a:pPr marL="0" indent="0">
              <a:buNone/>
            </a:pPr>
            <a:r>
              <a:rPr lang="en-US" dirty="0"/>
              <a:t>PRIZES (BASED ON POINTS) ARE AWARDED FOR THE FOLLOWING CATEGORIES:</a:t>
            </a:r>
          </a:p>
          <a:p>
            <a:r>
              <a:rPr lang="en-US" dirty="0"/>
              <a:t>SINGLES – WINNER AND RUNNER UP</a:t>
            </a:r>
          </a:p>
          <a:p>
            <a:r>
              <a:rPr lang="en-US" dirty="0"/>
              <a:t>DOUBLES – WINNERS AND RUNNER UP</a:t>
            </a:r>
          </a:p>
          <a:p>
            <a:r>
              <a:rPr lang="en-US" dirty="0"/>
              <a:t>MOST SPECIES - WINNER</a:t>
            </a:r>
          </a:p>
          <a:p>
            <a:r>
              <a:rPr lang="en-US" dirty="0"/>
              <a:t>LADIES – WINNER </a:t>
            </a:r>
          </a:p>
          <a:p>
            <a:r>
              <a:rPr lang="en-US" dirty="0"/>
              <a:t>VETERANS – WINNER AND RUNNER UP</a:t>
            </a:r>
          </a:p>
          <a:p>
            <a:r>
              <a:rPr lang="en-US" dirty="0"/>
              <a:t>JUNIORS/MINI JUNIORS – WINNER AND RUNNER UP</a:t>
            </a:r>
          </a:p>
          <a:p>
            <a:r>
              <a:rPr lang="en-US" dirty="0"/>
              <a:t>VISITORS – WINNER AND RUNNER UP</a:t>
            </a:r>
          </a:p>
        </p:txBody>
      </p:sp>
    </p:spTree>
    <p:extLst>
      <p:ext uri="{BB962C8B-B14F-4D97-AF65-F5344CB8AC3E}">
        <p14:creationId xmlns:p14="http://schemas.microsoft.com/office/powerpoint/2010/main" val="1085245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7D81-3825-4E97-88F5-E555F98433FD}"/>
              </a:ext>
            </a:extLst>
          </p:cNvPr>
          <p:cNvSpPr>
            <a:spLocks noGrp="1"/>
          </p:cNvSpPr>
          <p:nvPr>
            <p:ph type="title"/>
          </p:nvPr>
        </p:nvSpPr>
        <p:spPr/>
        <p:txBody>
          <a:bodyPr/>
          <a:lstStyle/>
          <a:p>
            <a:r>
              <a:rPr lang="en-US" b="1" dirty="0"/>
              <a:t>PRESENTATION AND BBQ</a:t>
            </a:r>
            <a:endParaRPr lang="en-AU" b="1" dirty="0"/>
          </a:p>
        </p:txBody>
      </p:sp>
      <p:sp>
        <p:nvSpPr>
          <p:cNvPr id="3" name="Content Placeholder 2">
            <a:extLst>
              <a:ext uri="{FF2B5EF4-FFF2-40B4-BE49-F238E27FC236}">
                <a16:creationId xmlns:a16="http://schemas.microsoft.com/office/drawing/2014/main" id="{4A163701-B2D5-496A-9C37-1D6390E8DAEE}"/>
              </a:ext>
            </a:extLst>
          </p:cNvPr>
          <p:cNvSpPr>
            <a:spLocks noGrp="1"/>
          </p:cNvSpPr>
          <p:nvPr>
            <p:ph idx="1"/>
          </p:nvPr>
        </p:nvSpPr>
        <p:spPr>
          <a:xfrm>
            <a:off x="798512" y="1853248"/>
            <a:ext cx="8946541" cy="4374832"/>
          </a:xfrm>
        </p:spPr>
        <p:txBody>
          <a:bodyPr>
            <a:normAutofit lnSpcReduction="10000"/>
          </a:bodyPr>
          <a:lstStyle/>
          <a:p>
            <a:r>
              <a:rPr lang="en-US" dirty="0"/>
              <a:t>PRESENTATION OF THE PRIZES TAKES PLACE IN THE BOAT SHED COMMENCING AT 6.30PM</a:t>
            </a:r>
          </a:p>
          <a:p>
            <a:r>
              <a:rPr lang="en-US" dirty="0"/>
              <a:t>FOLLOWING THE PRESENTATION A BBQ TAKES PLACE IN THE BOAT SHED.</a:t>
            </a:r>
          </a:p>
          <a:p>
            <a:r>
              <a:rPr lang="en-US" dirty="0"/>
              <a:t>THE CAPTAIN’S BAR WILL BE OPEN FOR DRINKS TO BE PURCHASED.</a:t>
            </a:r>
          </a:p>
          <a:p>
            <a:r>
              <a:rPr lang="en-US" dirty="0"/>
              <a:t>$12.50 WILL GET A PLATE WITH STEAK AND 2 SAUSAGES. THERE ARE ALSO SALADS AND BREAD ROLL AVAILABLE – INCLUDED IN THE PRIC,  CARD AND CASH IS ACCEPTED.</a:t>
            </a:r>
          </a:p>
          <a:p>
            <a:r>
              <a:rPr lang="en-US" dirty="0"/>
              <a:t>IF YOU FISH IN THE COMP, THE MEAT PACK WILL COST $5</a:t>
            </a:r>
          </a:p>
          <a:p>
            <a:r>
              <a:rPr lang="en-US" dirty="0"/>
              <a:t>CAN COOK OWN CATCH.</a:t>
            </a:r>
          </a:p>
          <a:p>
            <a:r>
              <a:rPr lang="en-US" dirty="0"/>
              <a:t>RAFFLES ARE AVAILABLE.</a:t>
            </a:r>
          </a:p>
          <a:p>
            <a:r>
              <a:rPr lang="en-US" dirty="0"/>
              <a:t>A PARTICIPATION PRIZE – MUST BE IN ATTENDANCE TO WIN</a:t>
            </a:r>
          </a:p>
          <a:p>
            <a:endParaRPr lang="en-AU" dirty="0"/>
          </a:p>
        </p:txBody>
      </p:sp>
    </p:spTree>
    <p:extLst>
      <p:ext uri="{BB962C8B-B14F-4D97-AF65-F5344CB8AC3E}">
        <p14:creationId xmlns:p14="http://schemas.microsoft.com/office/powerpoint/2010/main" val="195384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8900-E774-4DF5-9428-E1C5E552AF60}"/>
              </a:ext>
            </a:extLst>
          </p:cNvPr>
          <p:cNvSpPr>
            <a:spLocks noGrp="1"/>
          </p:cNvSpPr>
          <p:nvPr>
            <p:ph type="title"/>
          </p:nvPr>
        </p:nvSpPr>
        <p:spPr/>
        <p:txBody>
          <a:bodyPr/>
          <a:lstStyle/>
          <a:p>
            <a:r>
              <a:rPr lang="en-US" b="1" dirty="0"/>
              <a:t>OTHER MATTERS</a:t>
            </a:r>
            <a:endParaRPr lang="en-AU" b="1" dirty="0"/>
          </a:p>
        </p:txBody>
      </p:sp>
      <p:sp>
        <p:nvSpPr>
          <p:cNvPr id="3" name="Content Placeholder 2">
            <a:extLst>
              <a:ext uri="{FF2B5EF4-FFF2-40B4-BE49-F238E27FC236}">
                <a16:creationId xmlns:a16="http://schemas.microsoft.com/office/drawing/2014/main" id="{4FDEF3BE-EEBC-4FCB-8C6F-B44C9BEDCA25}"/>
              </a:ext>
            </a:extLst>
          </p:cNvPr>
          <p:cNvSpPr>
            <a:spLocks noGrp="1"/>
          </p:cNvSpPr>
          <p:nvPr>
            <p:ph idx="1"/>
          </p:nvPr>
        </p:nvSpPr>
        <p:spPr>
          <a:xfrm>
            <a:off x="838200" y="1380931"/>
            <a:ext cx="10515600" cy="4973216"/>
          </a:xfrm>
        </p:spPr>
        <p:txBody>
          <a:bodyPr>
            <a:normAutofit/>
          </a:bodyPr>
          <a:lstStyle/>
          <a:p>
            <a:pPr marL="0" indent="0">
              <a:buNone/>
            </a:pPr>
            <a:r>
              <a:rPr lang="en-US" dirty="0"/>
              <a:t>OTHER MATTERS TO BE AWARE OF:</a:t>
            </a:r>
          </a:p>
          <a:p>
            <a:pPr marL="514350" indent="-514350">
              <a:buFont typeface="+mj-lt"/>
              <a:buAutoNum type="arabicPeriod"/>
            </a:pPr>
            <a:r>
              <a:rPr lang="en-US" dirty="0"/>
              <a:t>THE COMPETITIONS ARE NORMALLY RUN THE FIRST SATURDAY AFTER THE FIRST SUNDAY OF THE MONTH.</a:t>
            </a:r>
          </a:p>
          <a:p>
            <a:pPr marL="514350" indent="-514350">
              <a:buFont typeface="+mj-lt"/>
              <a:buAutoNum type="arabicPeriod"/>
            </a:pPr>
            <a:r>
              <a:rPr lang="en-US" dirty="0"/>
              <a:t>COMPETITION FOR THE DAY IS CANCELLED IF EITHER:</a:t>
            </a:r>
          </a:p>
          <a:p>
            <a:pPr lvl="1"/>
            <a:r>
              <a:rPr lang="en-US" dirty="0"/>
              <a:t>A STRONG WIND WARNING IS ISSUED BY BOM ON THE MORNING OF THE EVENT.</a:t>
            </a:r>
          </a:p>
          <a:p>
            <a:pPr lvl="1"/>
            <a:r>
              <a:rPr lang="en-US" dirty="0"/>
              <a:t>LESS THAN </a:t>
            </a:r>
            <a:r>
              <a:rPr lang="en-US" u="sng" dirty="0"/>
              <a:t>8 BOATS</a:t>
            </a:r>
            <a:r>
              <a:rPr lang="en-US" dirty="0"/>
              <a:t> LOG ON BY THE SCHEDULED START TIME.</a:t>
            </a:r>
          </a:p>
          <a:p>
            <a:pPr marL="514350" indent="-514350">
              <a:buFont typeface="+mj-lt"/>
              <a:buAutoNum type="arabicPeriod"/>
            </a:pPr>
            <a:r>
              <a:rPr lang="en-US" dirty="0"/>
              <a:t>ALL FISHERIES REGULATIONS ARE REQUIRED TO BE COMPLIED WITH.</a:t>
            </a:r>
          </a:p>
          <a:p>
            <a:pPr marL="514350" indent="-514350">
              <a:buFont typeface="+mj-lt"/>
              <a:buAutoNum type="arabicPeriod"/>
            </a:pPr>
            <a:r>
              <a:rPr lang="en-US" dirty="0"/>
              <a:t>AN ANGLER’S CATCH CAN ONLY CONSIST OF SPECIES THAT ARE ON THE MAAC ELIGIBLE SPECIES LIST.</a:t>
            </a:r>
          </a:p>
          <a:p>
            <a:pPr marL="0" indent="0">
              <a:buNone/>
            </a:pPr>
            <a:endParaRPr lang="en-AU" sz="1800" dirty="0">
              <a:effectLst/>
              <a:latin typeface="Times New Roman" panose="02020603050405020304" pitchFamily="18" charset="0"/>
              <a:ea typeface="Times New Roman" panose="02020603050405020304" pitchFamily="18" charset="0"/>
            </a:endParaRPr>
          </a:p>
          <a:p>
            <a:pPr marL="514350" indent="-514350">
              <a:buFont typeface="+mj-lt"/>
              <a:buAutoNum type="arabicPeriod"/>
            </a:pPr>
            <a:endParaRPr lang="en-AU" dirty="0"/>
          </a:p>
        </p:txBody>
      </p:sp>
    </p:spTree>
    <p:extLst>
      <p:ext uri="{BB962C8B-B14F-4D97-AF65-F5344CB8AC3E}">
        <p14:creationId xmlns:p14="http://schemas.microsoft.com/office/powerpoint/2010/main" val="118178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6CE4-51FE-498E-895E-970FE95D8619}"/>
              </a:ext>
            </a:extLst>
          </p:cNvPr>
          <p:cNvSpPr>
            <a:spLocks noGrp="1"/>
          </p:cNvSpPr>
          <p:nvPr>
            <p:ph type="title"/>
          </p:nvPr>
        </p:nvSpPr>
        <p:spPr/>
        <p:txBody>
          <a:bodyPr/>
          <a:lstStyle/>
          <a:p>
            <a:r>
              <a:rPr lang="en-US" b="1" dirty="0"/>
              <a:t>OTHER MATTERS (CONT)</a:t>
            </a:r>
            <a:endParaRPr lang="en-AU" dirty="0"/>
          </a:p>
        </p:txBody>
      </p:sp>
      <p:sp>
        <p:nvSpPr>
          <p:cNvPr id="3" name="Content Placeholder 2">
            <a:extLst>
              <a:ext uri="{FF2B5EF4-FFF2-40B4-BE49-F238E27FC236}">
                <a16:creationId xmlns:a16="http://schemas.microsoft.com/office/drawing/2014/main" id="{401C5D41-3271-433C-9BE9-14D882C008D2}"/>
              </a:ext>
            </a:extLst>
          </p:cNvPr>
          <p:cNvSpPr>
            <a:spLocks noGrp="1"/>
          </p:cNvSpPr>
          <p:nvPr>
            <p:ph idx="1"/>
          </p:nvPr>
        </p:nvSpPr>
        <p:spPr/>
        <p:txBody>
          <a:bodyPr>
            <a:normAutofit lnSpcReduction="10000"/>
          </a:bodyPr>
          <a:lstStyle/>
          <a:p>
            <a:pPr marL="514350" indent="-514350">
              <a:buFont typeface="+mj-lt"/>
              <a:buAutoNum type="arabicPeriod"/>
            </a:pPr>
            <a:r>
              <a:rPr lang="en-US" dirty="0"/>
              <a:t>THE RULES HAVE BEEN EXPANDED WITH EFFECT FROM 2022 TO PROVIDE FOR ANGLERS FISHING FROM PERSONAL WATER CRAFT (E.G. JET SKIS) AND PADDLE CRAFT (E.G. KAYAKS).</a:t>
            </a:r>
          </a:p>
          <a:p>
            <a:pPr marL="514350" indent="-514350">
              <a:buFont typeface="+mj-lt"/>
              <a:buAutoNum type="arabicPeriod"/>
            </a:pPr>
            <a:r>
              <a:rPr lang="en-US" dirty="0"/>
              <a:t>A COPY OF THE CURRENT MAAC FISHING COMPETITION RULES IS AVAILABLE FROM THE MAAC OFFICE.</a:t>
            </a:r>
          </a:p>
          <a:p>
            <a:pPr marL="514350" indent="-514350">
              <a:buFont typeface="+mj-lt"/>
              <a:buAutoNum type="arabicPeriod"/>
            </a:pPr>
            <a:endParaRPr lang="en-US" dirty="0"/>
          </a:p>
          <a:p>
            <a:pPr marL="0" indent="0">
              <a:buNone/>
            </a:pPr>
            <a:endParaRPr lang="en-US" dirty="0"/>
          </a:p>
          <a:p>
            <a:pPr marL="0" indent="0">
              <a:buNone/>
            </a:pPr>
            <a:r>
              <a:rPr lang="en-AU" sz="1800" b="1" u="sng" dirty="0">
                <a:effectLst/>
                <a:latin typeface="Arial" panose="020B0604020202020204" pitchFamily="34" charset="0"/>
                <a:ea typeface="Times New Roman" panose="02020603050405020304" pitchFamily="18" charset="0"/>
                <a:cs typeface="Times New Roman" panose="02020603050405020304" pitchFamily="18" charset="0"/>
              </a:rPr>
              <a:t>DISCLAIMER</a:t>
            </a:r>
            <a:endParaRPr lang="en-AU" sz="1800" dirty="0">
              <a:effectLst/>
              <a:latin typeface="Times New Roman" panose="02020603050405020304" pitchFamily="18" charset="0"/>
              <a:ea typeface="Times New Roman" panose="02020603050405020304" pitchFamily="18" charset="0"/>
            </a:endParaRPr>
          </a:p>
          <a:p>
            <a:pPr marL="0" indent="0">
              <a:buNone/>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All competitors taking part in a MAAC Club fishing competition or other competition sanctioned by the Club do so entirely at their own risk.  The MAAC will not be held responsible for any loss or damage whatsoever sustained by any competitor to their person, property or effects.</a:t>
            </a:r>
            <a:r>
              <a:rPr lang="en-AU" sz="1800" dirty="0">
                <a:effectLst/>
                <a:latin typeface="Times New Roman" panose="02020603050405020304" pitchFamily="18" charset="0"/>
                <a:ea typeface="Times New Roman" panose="02020603050405020304" pitchFamily="18" charset="0"/>
              </a:rPr>
              <a:t> </a:t>
            </a:r>
          </a:p>
          <a:p>
            <a:endParaRPr lang="en-AU" dirty="0"/>
          </a:p>
        </p:txBody>
      </p:sp>
    </p:spTree>
    <p:extLst>
      <p:ext uri="{BB962C8B-B14F-4D97-AF65-F5344CB8AC3E}">
        <p14:creationId xmlns:p14="http://schemas.microsoft.com/office/powerpoint/2010/main" val="70271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D157-AEFE-49AD-96CC-13DB8E35AF52}"/>
              </a:ext>
            </a:extLst>
          </p:cNvPr>
          <p:cNvSpPr>
            <a:spLocks noGrp="1"/>
          </p:cNvSpPr>
          <p:nvPr>
            <p:ph type="title"/>
          </p:nvPr>
        </p:nvSpPr>
        <p:spPr/>
        <p:txBody>
          <a:bodyPr/>
          <a:lstStyle/>
          <a:p>
            <a:r>
              <a:rPr lang="en-US" b="1" dirty="0"/>
              <a:t>1. COMPLETING THE ENTRY FORM</a:t>
            </a:r>
            <a:endParaRPr lang="en-AU" b="1" dirty="0"/>
          </a:p>
        </p:txBody>
      </p:sp>
      <p:sp>
        <p:nvSpPr>
          <p:cNvPr id="3" name="Content Placeholder 2">
            <a:extLst>
              <a:ext uri="{FF2B5EF4-FFF2-40B4-BE49-F238E27FC236}">
                <a16:creationId xmlns:a16="http://schemas.microsoft.com/office/drawing/2014/main" id="{36440C15-4313-4501-8A49-C3580FEE9939}"/>
              </a:ext>
            </a:extLst>
          </p:cNvPr>
          <p:cNvSpPr>
            <a:spLocks noGrp="1"/>
          </p:cNvSpPr>
          <p:nvPr>
            <p:ph idx="1"/>
          </p:nvPr>
        </p:nvSpPr>
        <p:spPr/>
        <p:txBody>
          <a:bodyPr/>
          <a:lstStyle/>
          <a:p>
            <a:pPr marL="514350" indent="-514350">
              <a:buFont typeface="+mj-lt"/>
              <a:buAutoNum type="arabicPeriod"/>
            </a:pPr>
            <a:r>
              <a:rPr lang="en-US" dirty="0"/>
              <a:t>ONE PER BOAT/VESSEL</a:t>
            </a:r>
          </a:p>
          <a:p>
            <a:pPr marL="514350" indent="-514350">
              <a:buFont typeface="+mj-lt"/>
              <a:buAutoNum type="arabicPeriod"/>
            </a:pPr>
            <a:r>
              <a:rPr lang="en-US" dirty="0"/>
              <a:t>BLANK ENTRY FORM LOOK LIKE THIS…</a:t>
            </a:r>
            <a:endParaRPr lang="en-AU" dirty="0"/>
          </a:p>
        </p:txBody>
      </p:sp>
    </p:spTree>
    <p:extLst>
      <p:ext uri="{BB962C8B-B14F-4D97-AF65-F5344CB8AC3E}">
        <p14:creationId xmlns:p14="http://schemas.microsoft.com/office/powerpoint/2010/main" val="206087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F26DD-0D0D-53AE-65D4-D3CB3384B041}"/>
              </a:ext>
            </a:extLst>
          </p:cNvPr>
          <p:cNvPicPr>
            <a:picLocks noChangeAspect="1"/>
          </p:cNvPicPr>
          <p:nvPr/>
        </p:nvPicPr>
        <p:blipFill>
          <a:blip r:embed="rId2"/>
          <a:stretch>
            <a:fillRect/>
          </a:stretch>
        </p:blipFill>
        <p:spPr>
          <a:xfrm>
            <a:off x="4225128" y="788441"/>
            <a:ext cx="3741744" cy="5281118"/>
          </a:xfrm>
          <a:prstGeom prst="rect">
            <a:avLst/>
          </a:prstGeom>
        </p:spPr>
      </p:pic>
    </p:spTree>
    <p:extLst>
      <p:ext uri="{BB962C8B-B14F-4D97-AF65-F5344CB8AC3E}">
        <p14:creationId xmlns:p14="http://schemas.microsoft.com/office/powerpoint/2010/main" val="122287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C36D07-24C1-4BAA-871A-E4C1BB812595}"/>
              </a:ext>
            </a:extLst>
          </p:cNvPr>
          <p:cNvSpPr>
            <a:spLocks noGrp="1"/>
          </p:cNvSpPr>
          <p:nvPr>
            <p:ph type="title"/>
          </p:nvPr>
        </p:nvSpPr>
        <p:spPr/>
        <p:txBody>
          <a:bodyPr>
            <a:normAutofit/>
          </a:bodyPr>
          <a:lstStyle/>
          <a:p>
            <a:r>
              <a:rPr lang="en-US" sz="4000" b="1" dirty="0"/>
              <a:t>1. COMPLETING THE ENTRY FORM (CONT.)</a:t>
            </a:r>
            <a:endParaRPr lang="en-AU" sz="4000" dirty="0"/>
          </a:p>
        </p:txBody>
      </p:sp>
      <p:sp>
        <p:nvSpPr>
          <p:cNvPr id="7" name="Content Placeholder 6">
            <a:extLst>
              <a:ext uri="{FF2B5EF4-FFF2-40B4-BE49-F238E27FC236}">
                <a16:creationId xmlns:a16="http://schemas.microsoft.com/office/drawing/2014/main" id="{C9C9F1DF-F330-4A57-BAEE-EDAA7677CE85}"/>
              </a:ext>
            </a:extLst>
          </p:cNvPr>
          <p:cNvSpPr>
            <a:spLocks noGrp="1"/>
          </p:cNvSpPr>
          <p:nvPr>
            <p:ph idx="1"/>
          </p:nvPr>
        </p:nvSpPr>
        <p:spPr/>
        <p:txBody>
          <a:bodyPr/>
          <a:lstStyle/>
          <a:p>
            <a:pPr marL="0" indent="0">
              <a:buNone/>
            </a:pPr>
            <a:r>
              <a:rPr lang="en-US" dirty="0"/>
              <a:t>Completed form looks like this…</a:t>
            </a:r>
            <a:endParaRPr lang="en-AU" dirty="0"/>
          </a:p>
        </p:txBody>
      </p:sp>
    </p:spTree>
    <p:extLst>
      <p:ext uri="{BB962C8B-B14F-4D97-AF65-F5344CB8AC3E}">
        <p14:creationId xmlns:p14="http://schemas.microsoft.com/office/powerpoint/2010/main" val="157856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DD83B8-B047-9FDD-B037-FBFD38F8DB52}"/>
              </a:ext>
            </a:extLst>
          </p:cNvPr>
          <p:cNvPicPr>
            <a:picLocks noChangeAspect="1"/>
          </p:cNvPicPr>
          <p:nvPr/>
        </p:nvPicPr>
        <p:blipFill>
          <a:blip r:embed="rId2"/>
          <a:stretch>
            <a:fillRect/>
          </a:stretch>
        </p:blipFill>
        <p:spPr>
          <a:xfrm>
            <a:off x="4255610" y="830355"/>
            <a:ext cx="3680779" cy="5197290"/>
          </a:xfrm>
          <a:prstGeom prst="rect">
            <a:avLst/>
          </a:prstGeom>
        </p:spPr>
      </p:pic>
    </p:spTree>
    <p:extLst>
      <p:ext uri="{BB962C8B-B14F-4D97-AF65-F5344CB8AC3E}">
        <p14:creationId xmlns:p14="http://schemas.microsoft.com/office/powerpoint/2010/main" val="170135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3DA3-B785-40CA-8BED-DDDB56F23CAC}"/>
              </a:ext>
            </a:extLst>
          </p:cNvPr>
          <p:cNvSpPr>
            <a:spLocks noGrp="1"/>
          </p:cNvSpPr>
          <p:nvPr>
            <p:ph type="title"/>
          </p:nvPr>
        </p:nvSpPr>
        <p:spPr>
          <a:xfrm>
            <a:off x="838200" y="365126"/>
            <a:ext cx="10515600" cy="838524"/>
          </a:xfrm>
        </p:spPr>
        <p:txBody>
          <a:bodyPr/>
          <a:lstStyle/>
          <a:p>
            <a:r>
              <a:rPr lang="en-US" sz="4000" b="1" dirty="0"/>
              <a:t>1. COMPLETING THE ENTRY FORM (CONT.)</a:t>
            </a:r>
            <a:endParaRPr lang="en-AU" dirty="0"/>
          </a:p>
        </p:txBody>
      </p:sp>
      <p:sp>
        <p:nvSpPr>
          <p:cNvPr id="3" name="Content Placeholder 2">
            <a:extLst>
              <a:ext uri="{FF2B5EF4-FFF2-40B4-BE49-F238E27FC236}">
                <a16:creationId xmlns:a16="http://schemas.microsoft.com/office/drawing/2014/main" id="{5079BD81-7079-46EB-A389-C7F474F179EA}"/>
              </a:ext>
            </a:extLst>
          </p:cNvPr>
          <p:cNvSpPr>
            <a:spLocks noGrp="1"/>
          </p:cNvSpPr>
          <p:nvPr>
            <p:ph idx="1"/>
          </p:nvPr>
        </p:nvSpPr>
        <p:spPr>
          <a:xfrm>
            <a:off x="838200" y="1101012"/>
            <a:ext cx="10515600" cy="5589036"/>
          </a:xfrm>
        </p:spPr>
        <p:txBody>
          <a:bodyPr>
            <a:normAutofit/>
          </a:bodyPr>
          <a:lstStyle/>
          <a:p>
            <a:pPr marL="0" indent="0">
              <a:buNone/>
            </a:pPr>
            <a:r>
              <a:rPr lang="en-US" b="1" dirty="0"/>
              <a:t>SPECIAL CATEGORIES:</a:t>
            </a:r>
          </a:p>
          <a:p>
            <a:r>
              <a:rPr lang="en-US" sz="2400" dirty="0"/>
              <a:t>LADY (L).    FEMALE OVER 18 YEARS OF AGE.</a:t>
            </a:r>
          </a:p>
          <a:p>
            <a:r>
              <a:rPr lang="en-US" sz="2400" dirty="0"/>
              <a:t>VETERAN (VET).  OVER 60 YEARS OF AGE AT THE START OF THE YEAR.</a:t>
            </a:r>
          </a:p>
          <a:p>
            <a:r>
              <a:rPr lang="en-US" sz="2400" dirty="0"/>
              <a:t>VISITOR (VIS). INVITED TO FISH BY A MEMBER.</a:t>
            </a:r>
          </a:p>
          <a:p>
            <a:r>
              <a:rPr lang="en-US" sz="2400" dirty="0"/>
              <a:t>JUNIOR VISITOR (JVIS). AT LEAST 10 YEARS OLD AND MUST BE RELATED TO A MEMBER.</a:t>
            </a:r>
          </a:p>
          <a:p>
            <a:r>
              <a:rPr lang="en-US" sz="2400" dirty="0"/>
              <a:t>JUNIOR (JNR). MEMBERS AGED BETWEEN 10 AND 18 AT THE START OF THE YEAR.</a:t>
            </a:r>
          </a:p>
          <a:p>
            <a:r>
              <a:rPr lang="en-US" sz="2400" dirty="0"/>
              <a:t>MINI JUNIOR (MJNR). RELATIVES OF MEMBERS UNDER THE AGE OF 10.</a:t>
            </a:r>
          </a:p>
          <a:p>
            <a:pPr marL="0" indent="0">
              <a:buNone/>
            </a:pPr>
            <a:endParaRPr lang="en-US" sz="2400" i="1" dirty="0"/>
          </a:p>
          <a:p>
            <a:endParaRPr lang="en-US" sz="2400" i="1" dirty="0"/>
          </a:p>
          <a:p>
            <a:endParaRPr lang="en-AU" dirty="0"/>
          </a:p>
        </p:txBody>
      </p:sp>
    </p:spTree>
    <p:extLst>
      <p:ext uri="{BB962C8B-B14F-4D97-AF65-F5344CB8AC3E}">
        <p14:creationId xmlns:p14="http://schemas.microsoft.com/office/powerpoint/2010/main" val="404645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87B9-B68F-4309-A9A7-265A6BA386A9}"/>
              </a:ext>
            </a:extLst>
          </p:cNvPr>
          <p:cNvSpPr>
            <a:spLocks noGrp="1"/>
          </p:cNvSpPr>
          <p:nvPr>
            <p:ph type="title"/>
          </p:nvPr>
        </p:nvSpPr>
        <p:spPr/>
        <p:txBody>
          <a:bodyPr/>
          <a:lstStyle/>
          <a:p>
            <a:r>
              <a:rPr lang="en-US" sz="4400" b="1" dirty="0"/>
              <a:t>1. COMPLETING THE ENTRY FORM (CONT.)</a:t>
            </a:r>
            <a:endParaRPr lang="en-AU" dirty="0"/>
          </a:p>
        </p:txBody>
      </p:sp>
      <p:sp>
        <p:nvSpPr>
          <p:cNvPr id="3" name="Content Placeholder 2">
            <a:extLst>
              <a:ext uri="{FF2B5EF4-FFF2-40B4-BE49-F238E27FC236}">
                <a16:creationId xmlns:a16="http://schemas.microsoft.com/office/drawing/2014/main" id="{03A703F8-953A-4C6D-B3FA-95AFCFB45B9A}"/>
              </a:ext>
            </a:extLst>
          </p:cNvPr>
          <p:cNvSpPr>
            <a:spLocks noGrp="1"/>
          </p:cNvSpPr>
          <p:nvPr>
            <p:ph idx="1"/>
          </p:nvPr>
        </p:nvSpPr>
        <p:spPr/>
        <p:txBody>
          <a:bodyPr/>
          <a:lstStyle/>
          <a:p>
            <a:pPr marL="0" indent="0">
              <a:buNone/>
            </a:pPr>
            <a:r>
              <a:rPr lang="en-US" sz="2800" b="1" dirty="0"/>
              <a:t>SMALL BOAT: </a:t>
            </a:r>
            <a:r>
              <a:rPr lang="en-US" sz="2800" dirty="0"/>
              <a:t>5 METRES OR LESS IN LENGTH.</a:t>
            </a:r>
          </a:p>
          <a:p>
            <a:pPr marL="0" indent="0">
              <a:buNone/>
            </a:pPr>
            <a:endParaRPr lang="en-US" sz="2800" dirty="0"/>
          </a:p>
          <a:p>
            <a:pPr marL="0" indent="0">
              <a:buNone/>
            </a:pPr>
            <a:r>
              <a:rPr lang="en-AU" b="1" dirty="0"/>
              <a:t>STILL NOT SURE? </a:t>
            </a:r>
          </a:p>
          <a:p>
            <a:pPr marL="0" indent="0">
              <a:buNone/>
            </a:pPr>
            <a:r>
              <a:rPr lang="en-AU" dirty="0"/>
              <a:t>THE MAAC CAPTAIN WOULD BE HAPPY TO MEET FIRST TIME ANGLERS AT THE CLUB ON A FRIDAY EVENING AND GUIDE THEM THROUGH THE PROCESS. </a:t>
            </a:r>
          </a:p>
        </p:txBody>
      </p:sp>
    </p:spTree>
    <p:extLst>
      <p:ext uri="{BB962C8B-B14F-4D97-AF65-F5344CB8AC3E}">
        <p14:creationId xmlns:p14="http://schemas.microsoft.com/office/powerpoint/2010/main" val="111443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E8C9-08C4-4225-A036-FA8F57D8C9A5}"/>
              </a:ext>
            </a:extLst>
          </p:cNvPr>
          <p:cNvSpPr>
            <a:spLocks noGrp="1"/>
          </p:cNvSpPr>
          <p:nvPr>
            <p:ph type="title"/>
          </p:nvPr>
        </p:nvSpPr>
        <p:spPr/>
        <p:txBody>
          <a:bodyPr>
            <a:normAutofit/>
          </a:bodyPr>
          <a:lstStyle/>
          <a:p>
            <a:r>
              <a:rPr lang="en-US" sz="4000" b="1" dirty="0"/>
              <a:t>1. LODGING THE ENTRY FORM</a:t>
            </a:r>
            <a:endParaRPr lang="en-AU" sz="4000" dirty="0"/>
          </a:p>
        </p:txBody>
      </p:sp>
      <p:sp>
        <p:nvSpPr>
          <p:cNvPr id="3" name="Content Placeholder 2">
            <a:extLst>
              <a:ext uri="{FF2B5EF4-FFF2-40B4-BE49-F238E27FC236}">
                <a16:creationId xmlns:a16="http://schemas.microsoft.com/office/drawing/2014/main" id="{920EFC5D-1217-4BAD-9064-C7610EC68A8C}"/>
              </a:ext>
            </a:extLst>
          </p:cNvPr>
          <p:cNvSpPr>
            <a:spLocks noGrp="1"/>
          </p:cNvSpPr>
          <p:nvPr>
            <p:ph idx="1"/>
          </p:nvPr>
        </p:nvSpPr>
        <p:spPr>
          <a:xfrm>
            <a:off x="1104293" y="1433158"/>
            <a:ext cx="8946541" cy="4876202"/>
          </a:xfrm>
        </p:spPr>
        <p:txBody>
          <a:bodyPr>
            <a:normAutofit/>
          </a:bodyPr>
          <a:lstStyle/>
          <a:p>
            <a:pPr marL="514350" indent="-514350">
              <a:buFont typeface="+mj-lt"/>
              <a:buAutoNum type="arabicPeriod"/>
            </a:pPr>
            <a:r>
              <a:rPr lang="en-US" dirty="0"/>
              <a:t>COMPLETED FORM MUST BE LODGED BY EITHER:</a:t>
            </a:r>
          </a:p>
          <a:p>
            <a:pPr lvl="1"/>
            <a:r>
              <a:rPr lang="en-US" dirty="0"/>
              <a:t>PLACING IN THE COMPETITION BOX ON THE FRIDAY BEFORE THE COMPETITION. THE BOX WILL BE IN THE CLUB OFFICE DURING OFFICE HOURS AND THEN IN THE SOUTHERN BAR FROM ABOUT 5.00PM UNTIL 7.00PM.</a:t>
            </a:r>
          </a:p>
          <a:p>
            <a:pPr lvl="1"/>
            <a:r>
              <a:rPr lang="en-US" dirty="0"/>
              <a:t>LODGING WITH THE FIELD DAY OFFICER IN THE BOAT SHED ON THE MORNING OF THE COMPETITION FROM 5.00AM (OCT – MARCH) 0R 6.00AM (APRIL – SEPTEMBER).</a:t>
            </a:r>
          </a:p>
          <a:p>
            <a:endParaRPr lang="en-AU" dirty="0"/>
          </a:p>
          <a:p>
            <a:pPr marL="457200" indent="-457200">
              <a:buAutoNum type="arabicPeriod" startAt="2"/>
            </a:pPr>
            <a:r>
              <a:rPr lang="en-AU" dirty="0"/>
              <a:t>$5 FOR EACH SENIOR ANGLER ON THE FORM MUST BE INCLUDED WITH THE ENTRY FORM (THIS GETS A FREE BEER/WINE AT THE WEIGH IN!)</a:t>
            </a:r>
          </a:p>
          <a:p>
            <a:pPr marL="457200" indent="-457200">
              <a:buAutoNum type="arabicPeriod" startAt="2"/>
            </a:pPr>
            <a:r>
              <a:rPr lang="en-AU" dirty="0"/>
              <a:t>JUNIOUR ANGLERS DO NOT REQUIRE A PAYMENT.</a:t>
            </a:r>
          </a:p>
          <a:p>
            <a:pPr marL="457200" indent="-457200">
              <a:buAutoNum type="arabicPeriod" startAt="2"/>
            </a:pPr>
            <a:endParaRPr lang="en-AU" dirty="0"/>
          </a:p>
          <a:p>
            <a:pPr marL="457200" indent="-457200">
              <a:buAutoNum type="arabicPeriod" startAt="2"/>
            </a:pPr>
            <a:endParaRPr lang="en-AU" dirty="0"/>
          </a:p>
        </p:txBody>
      </p:sp>
    </p:spTree>
    <p:extLst>
      <p:ext uri="{BB962C8B-B14F-4D97-AF65-F5344CB8AC3E}">
        <p14:creationId xmlns:p14="http://schemas.microsoft.com/office/powerpoint/2010/main" val="276312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EE8C-F399-4D01-8760-F910A936A5C0}"/>
              </a:ext>
            </a:extLst>
          </p:cNvPr>
          <p:cNvSpPr>
            <a:spLocks noGrp="1"/>
          </p:cNvSpPr>
          <p:nvPr>
            <p:ph type="title"/>
          </p:nvPr>
        </p:nvSpPr>
        <p:spPr>
          <a:xfrm>
            <a:off x="838200" y="234496"/>
            <a:ext cx="10515600" cy="1325563"/>
          </a:xfrm>
        </p:spPr>
        <p:txBody>
          <a:bodyPr/>
          <a:lstStyle/>
          <a:p>
            <a:r>
              <a:rPr lang="en-US" b="1" dirty="0"/>
              <a:t>2. LOG ON</a:t>
            </a:r>
            <a:endParaRPr lang="en-AU" b="1" dirty="0"/>
          </a:p>
        </p:txBody>
      </p:sp>
      <p:sp>
        <p:nvSpPr>
          <p:cNvPr id="3" name="Content Placeholder 2">
            <a:extLst>
              <a:ext uri="{FF2B5EF4-FFF2-40B4-BE49-F238E27FC236}">
                <a16:creationId xmlns:a16="http://schemas.microsoft.com/office/drawing/2014/main" id="{2557B635-8EDC-4FAF-820F-B255BF98530B}"/>
              </a:ext>
            </a:extLst>
          </p:cNvPr>
          <p:cNvSpPr>
            <a:spLocks noGrp="1"/>
          </p:cNvSpPr>
          <p:nvPr>
            <p:ph idx="1"/>
          </p:nvPr>
        </p:nvSpPr>
        <p:spPr>
          <a:xfrm>
            <a:off x="1143952" y="1331259"/>
            <a:ext cx="8946541" cy="4785061"/>
          </a:xfrm>
        </p:spPr>
        <p:txBody>
          <a:bodyPr>
            <a:normAutofit/>
          </a:bodyPr>
          <a:lstStyle/>
          <a:p>
            <a:pPr marL="514350" indent="-514350">
              <a:buFont typeface="+mj-lt"/>
              <a:buAutoNum type="arabicPeriod"/>
            </a:pPr>
            <a:r>
              <a:rPr lang="en-US" dirty="0"/>
              <a:t>TO COMPLETE THE ENTRY PROCESS, ANGLERS MUST “LOG ON”.</a:t>
            </a:r>
          </a:p>
          <a:p>
            <a:pPr marL="514350" indent="-514350">
              <a:buFont typeface="+mj-lt"/>
              <a:buAutoNum type="arabicPeriod"/>
            </a:pPr>
            <a:r>
              <a:rPr lang="en-US" dirty="0"/>
              <a:t>ANGLERS CAN START TO LOG ON FROM 5.00AM (OCT – MARCH) 0R 6.00AM (APRIL – SEPTEMBER), UP UNTIL 9.00AM.</a:t>
            </a:r>
          </a:p>
          <a:p>
            <a:pPr marL="514350" indent="-514350">
              <a:buFont typeface="+mj-lt"/>
              <a:buAutoNum type="arabicPeriod"/>
            </a:pPr>
            <a:r>
              <a:rPr lang="en-US" dirty="0"/>
              <a:t>ANGLERS CAN LOG ON VIA MOBILE 0434 811 733, VHF RADIO CH 73.</a:t>
            </a:r>
          </a:p>
          <a:p>
            <a:pPr marL="514350" indent="-514350">
              <a:buFont typeface="+mj-lt"/>
              <a:buAutoNum type="arabicPeriod"/>
            </a:pPr>
            <a:r>
              <a:rPr lang="en-US" dirty="0"/>
              <a:t>INFORMATION TO BE PROVIDED WHEN LOGGING ON IS: RADIO CALL SIGN, NUMBER OF ANGLERS COMPETING, AMOUNT OF FUEL, DESTINATION AND EXPECTED TIME OF RETURN.</a:t>
            </a:r>
          </a:p>
          <a:p>
            <a:pPr marL="0" indent="0">
              <a:buNone/>
            </a:pPr>
            <a:endParaRPr lang="en-US" dirty="0"/>
          </a:p>
          <a:p>
            <a:pPr marL="0" indent="0">
              <a:buNone/>
            </a:pPr>
            <a:r>
              <a:rPr lang="en-US" b="1" dirty="0"/>
              <a:t>NOTE. THE MAAC RADIO SERVICE IS FOR LOGGING ON AND OFF FROM THE FISHING COMPETITION. IT IS </a:t>
            </a:r>
            <a:r>
              <a:rPr lang="en-US" b="1" u="sng" dirty="0"/>
              <a:t>NOT</a:t>
            </a:r>
            <a:r>
              <a:rPr lang="en-US" b="1" dirty="0"/>
              <a:t> A SEA RESCUE SERVICE – ANGLERS SHOULD ALSO LOG ON SEPERATELY WITH SEA RESCUE </a:t>
            </a:r>
            <a:endParaRPr lang="en-AU" b="1"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AU" dirty="0"/>
          </a:p>
        </p:txBody>
      </p:sp>
    </p:spTree>
    <p:extLst>
      <p:ext uri="{BB962C8B-B14F-4D97-AF65-F5344CB8AC3E}">
        <p14:creationId xmlns:p14="http://schemas.microsoft.com/office/powerpoint/2010/main" val="782074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BF236E0B67B740A7BDEA75DA59889E" ma:contentTypeVersion="18" ma:contentTypeDescription="Create a new document." ma:contentTypeScope="" ma:versionID="5919ab16ee6dfcc44b06eca4606fb769">
  <xsd:schema xmlns:xsd="http://www.w3.org/2001/XMLSchema" xmlns:xs="http://www.w3.org/2001/XMLSchema" xmlns:p="http://schemas.microsoft.com/office/2006/metadata/properties" xmlns:ns2="81023919-5c8b-4206-bdda-6eabaf0b758c" xmlns:ns3="e919814c-594b-4d14-8de3-fc26079f8a64" targetNamespace="http://schemas.microsoft.com/office/2006/metadata/properties" ma:root="true" ma:fieldsID="3e7f497e966d8fe51ea44de4c0b09a30" ns2:_="" ns3:_="">
    <xsd:import namespace="81023919-5c8b-4206-bdda-6eabaf0b758c"/>
    <xsd:import namespace="e919814c-594b-4d14-8de3-fc26079f8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23919-5c8b-4206-bdda-6eabaf0b7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03dad2-7c82-475f-b4e0-de273b2123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19814c-594b-4d14-8de3-fc26079f8a6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062fb72-9ea7-4f44-8ab6-57da94182320}" ma:internalName="TaxCatchAll" ma:showField="CatchAllData" ma:web="e919814c-594b-4d14-8de3-fc26079f8a6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19814c-594b-4d14-8de3-fc26079f8a64" xsi:nil="true"/>
    <lcf76f155ced4ddcb4097134ff3c332f xmlns="81023919-5c8b-4206-bdda-6eabaf0b75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022F6B-DB2E-429E-BAAE-696CD4937E52}"/>
</file>

<file path=customXml/itemProps2.xml><?xml version="1.0" encoding="utf-8"?>
<ds:datastoreItem xmlns:ds="http://schemas.openxmlformats.org/officeDocument/2006/customXml" ds:itemID="{B437F050-787D-480F-8CAD-54657A3BF4B8}"/>
</file>

<file path=customXml/itemProps3.xml><?xml version="1.0" encoding="utf-8"?>
<ds:datastoreItem xmlns:ds="http://schemas.openxmlformats.org/officeDocument/2006/customXml" ds:itemID="{D9570068-734B-44A2-A569-E52142706DD4}"/>
</file>

<file path=docProps/app.xml><?xml version="1.0" encoding="utf-8"?>
<Properties xmlns="http://schemas.openxmlformats.org/officeDocument/2006/extended-properties" xmlns:vt="http://schemas.openxmlformats.org/officeDocument/2006/docPropsVTypes">
  <Template/>
  <TotalTime>393</TotalTime>
  <Words>1100</Words>
  <Application>Microsoft Office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vt:lpstr>
      <vt:lpstr>MAAC MONTHLY FISHING COMPETITIONS</vt:lpstr>
      <vt:lpstr>1. COMPLETING THE ENTRY FORM</vt:lpstr>
      <vt:lpstr>PowerPoint Presentation</vt:lpstr>
      <vt:lpstr>1. COMPLETING THE ENTRY FORM (CONT.)</vt:lpstr>
      <vt:lpstr>PowerPoint Presentation</vt:lpstr>
      <vt:lpstr>1. COMPLETING THE ENTRY FORM (CONT.)</vt:lpstr>
      <vt:lpstr>1. COMPLETING THE ENTRY FORM (CONT.)</vt:lpstr>
      <vt:lpstr>1. LODGING THE ENTRY FORM</vt:lpstr>
      <vt:lpstr>2. LOG ON</vt:lpstr>
      <vt:lpstr>3. LOG OFF AND WEIGH IN</vt:lpstr>
      <vt:lpstr>3. WEIGH IN</vt:lpstr>
      <vt:lpstr>3. WEIGH IN – PRIZES AND THE SCORING SYSTEM </vt:lpstr>
      <vt:lpstr>3. WEIGH IN – PRIZES AND THE SCORING SYSTEM (CONT)</vt:lpstr>
      <vt:lpstr>PRESENTATION AND BBQ</vt:lpstr>
      <vt:lpstr>OTHER MATTERS</vt:lpstr>
      <vt:lpstr>OTHER MATTERS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MAAC MONTHLY FISHING COMPETITIONS</dc:title>
  <dc:creator>murray cribb</dc:creator>
  <cp:lastModifiedBy>James Wilkinson</cp:lastModifiedBy>
  <cp:revision>37</cp:revision>
  <dcterms:created xsi:type="dcterms:W3CDTF">2021-11-22T07:50:40Z</dcterms:created>
  <dcterms:modified xsi:type="dcterms:W3CDTF">2025-07-03T00:44:46Z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0x01010033BF236E0B67B740A7BDEA75DA59889E</vt:lpwstr>
  </property>
</Properties>
</file>